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93"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79CC93D-E52E-4D84-901B-11D7331DD495}">
          <p14:sldIdLst/>
        </p14:section>
        <p14:section name="Overview and Objectives" id="{ABA716BF-3A5C-4ADB-94C9-CFEF84EBA240}">
          <p14:sldIdLst>
            <p14:sldId id="293"/>
          </p14:sldIdLst>
        </p14:section>
        <p14:section name="Topic 1" id="{6D9936A3-3945-4757-BC8B-B5C252D8E036}">
          <p14:sldIdLst/>
        </p14:section>
        <p14:section name="Sample Slides for Visuals" id="{BAB3A466-96C9-4230-9978-795378D75699}">
          <p14:sldIdLst/>
        </p14:section>
        <p14:section name="Case Study" id="{8C0305C9-B152-4FBA-A789-FE1976D53990}">
          <p14:sldIdLst/>
        </p14:section>
        <p14:section name="Conclusion and Summary" id="{790CEF5B-569A-4C2F-BED5-750B08C0E5AD}">
          <p14:sldIdLst/>
        </p14:section>
        <p14:section name="Appendix" id="{3F78B471-41DA-46F2-A8E4-97E471896AB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9ED6"/>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535" autoAdjust="0"/>
    <p:restoredTop sz="93483" autoAdjust="0"/>
  </p:normalViewPr>
  <p:slideViewPr>
    <p:cSldViewPr>
      <p:cViewPr varScale="1">
        <p:scale>
          <a:sx n="89" d="100"/>
          <a:sy n="89" d="100"/>
        </p:scale>
        <p:origin x="-1168" y="-112"/>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handoutMaster" Target="handoutMasters/handoutMaster1.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2/06/15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5158118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2/06/15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173542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Also</a:t>
            </a:r>
            <a:r>
              <a:rPr lang="en-US" sz="1200" kern="1200" baseline="0" dirty="0" smtClean="0">
                <a:solidFill>
                  <a:schemeClr val="tx1"/>
                </a:solidFill>
                <a:effectLst/>
                <a:latin typeface="+mn-lt"/>
                <a:ea typeface="+mn-ea"/>
                <a:cs typeface="+mn-cs"/>
              </a:rPr>
              <a:t> surprising after the crazy amount of programs that I have scoped in the last few months is that many of </a:t>
            </a:r>
            <a:r>
              <a:rPr lang="en-US" sz="1200" kern="1200" dirty="0" smtClean="0">
                <a:solidFill>
                  <a:schemeClr val="tx1"/>
                </a:solidFill>
                <a:effectLst/>
                <a:latin typeface="+mn-lt"/>
                <a:ea typeface="+mn-ea"/>
                <a:cs typeface="+mn-cs"/>
              </a:rPr>
              <a:t>the programs being run in Australia and overseas, and just about every brand and organisation has one, share a lot of similarities, and do not stand out from those of their competitors at all. I see these very much</a:t>
            </a:r>
            <a:r>
              <a:rPr lang="en-US" sz="1200" kern="1200" baseline="0" dirty="0" smtClean="0">
                <a:solidFill>
                  <a:schemeClr val="tx1"/>
                </a:solidFill>
                <a:effectLst/>
                <a:latin typeface="+mn-lt"/>
                <a:ea typeface="+mn-ea"/>
                <a:cs typeface="+mn-cs"/>
              </a:rPr>
              <a:t> as wallflower programs that are not really worth running at all. </a:t>
            </a:r>
            <a:endParaRPr lang="en-US" sz="1200" kern="1200" dirty="0" smtClean="0">
              <a:solidFill>
                <a:schemeClr val="tx1"/>
              </a:solidFill>
              <a:effectLst/>
              <a:latin typeface="+mn-lt"/>
              <a:ea typeface="+mn-ea"/>
              <a:cs typeface="+mn-cs"/>
            </a:endParaRP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Consumer research consistently</a:t>
            </a:r>
            <a:r>
              <a:rPr lang="en-US" sz="1200" kern="1200" baseline="0" dirty="0" smtClean="0">
                <a:solidFill>
                  <a:schemeClr val="tx1"/>
                </a:solidFill>
                <a:latin typeface="+mn-lt"/>
                <a:ea typeface="+mn-ea"/>
                <a:cs typeface="+mn-cs"/>
              </a:rPr>
              <a:t> comes up with </a:t>
            </a:r>
            <a:r>
              <a:rPr lang="en-US" sz="1200" kern="1200" dirty="0" smtClean="0">
                <a:solidFill>
                  <a:schemeClr val="tx1"/>
                </a:solidFill>
                <a:latin typeface="+mn-lt"/>
                <a:ea typeface="+mn-ea"/>
                <a:cs typeface="+mn-cs"/>
              </a:rPr>
              <a:t>evidence that the average consumer will only carry five plastic cards in their wallet, and this is even lower for men. Since debit and credit cards will account on average for a least two of the available five 'slots', the battle amongst organisations and loyalty aggregators to</a:t>
            </a:r>
            <a:r>
              <a:rPr lang="en-US" sz="1200" kern="1200" baseline="0" dirty="0" smtClean="0">
                <a:solidFill>
                  <a:schemeClr val="tx1"/>
                </a:solidFill>
                <a:latin typeface="+mn-lt"/>
                <a:ea typeface="+mn-ea"/>
                <a:cs typeface="+mn-cs"/>
              </a:rPr>
              <a:t> ensure that their program is one of the three is fierce and will only become more so.</a:t>
            </a:r>
          </a:p>
          <a:p>
            <a:endParaRPr lang="en-US" sz="1200" kern="1200" baseline="0" dirty="0" smtClean="0">
              <a:solidFill>
                <a:schemeClr val="tx1"/>
              </a:solidFill>
              <a:latin typeface="+mn-lt"/>
              <a:ea typeface="+mn-ea"/>
              <a:cs typeface="+mn-cs"/>
            </a:endParaRPr>
          </a:p>
          <a:p>
            <a:endParaRPr lang="en-US" baseline="0" dirty="0" smtClean="0"/>
          </a:p>
          <a:p>
            <a:endParaRPr lang="en-US" baseline="0" dirty="0" smtClean="0"/>
          </a:p>
          <a:p>
            <a:pPr marL="457200" lvl="0" indent="-457200">
              <a:buClr>
                <a:srgbClr val="DC2B11"/>
              </a:buClr>
              <a:buFont typeface="Wingdings" charset="2"/>
              <a:buChar char="§"/>
            </a:pPr>
            <a:r>
              <a:rPr lang="en-US" sz="1200" dirty="0" smtClean="0"/>
              <a:t>Customer loyalty can be defined as </a:t>
            </a:r>
            <a:r>
              <a:rPr lang="en-US" sz="1200" b="1" dirty="0" smtClean="0"/>
              <a:t>“A commitment to rebuy or repatronise a preferred product/service consistently in the future.”</a:t>
            </a:r>
          </a:p>
          <a:p>
            <a:pPr marL="457200" lvl="0" indent="-457200">
              <a:buClr>
                <a:srgbClr val="DC2B11"/>
              </a:buClr>
              <a:buFont typeface="Wingdings" charset="2"/>
              <a:buChar char="§"/>
            </a:pPr>
            <a:endParaRPr lang="en-US" sz="1200" dirty="0" smtClean="0"/>
          </a:p>
          <a:p>
            <a:pPr marL="457200" indent="-457200">
              <a:buClr>
                <a:srgbClr val="DC2B11"/>
              </a:buClr>
              <a:buFont typeface="Wingdings" charset="2"/>
              <a:buChar char="§"/>
            </a:pPr>
            <a:r>
              <a:rPr lang="en-US" sz="1200" dirty="0" smtClean="0"/>
              <a:t>It is important here to distinguish between the terms </a:t>
            </a:r>
            <a:r>
              <a:rPr lang="en-US" sz="1200" i="1" dirty="0" smtClean="0"/>
              <a:t>loyalty program</a:t>
            </a:r>
            <a:r>
              <a:rPr lang="en-US" sz="1200" dirty="0" smtClean="0"/>
              <a:t>, </a:t>
            </a:r>
            <a:r>
              <a:rPr lang="en-US" sz="1200" i="1" dirty="0" smtClean="0"/>
              <a:t>membership program</a:t>
            </a:r>
            <a:r>
              <a:rPr lang="en-US" sz="1200" dirty="0" smtClean="0"/>
              <a:t> and </a:t>
            </a:r>
            <a:r>
              <a:rPr lang="en-US" sz="1200" i="1" dirty="0" smtClean="0"/>
              <a:t>rewards program</a:t>
            </a:r>
            <a:r>
              <a:rPr lang="en-US" sz="1200" dirty="0" smtClean="0"/>
              <a:t>, which are often used interchangeably, but refer to different customer loyalty strategies.</a:t>
            </a:r>
          </a:p>
          <a:p>
            <a:pPr marL="457200" indent="-457200">
              <a:buClr>
                <a:srgbClr val="DC2B11"/>
              </a:buClr>
              <a:buFont typeface="Wingdings" charset="2"/>
              <a:buChar char="§"/>
            </a:pPr>
            <a:endParaRPr lang="en-US" sz="1200" dirty="0" smtClean="0"/>
          </a:p>
          <a:p>
            <a:pPr marL="457200" indent="-457200">
              <a:buClr>
                <a:srgbClr val="DC2B11"/>
              </a:buClr>
              <a:buFont typeface="Wingdings" charset="2"/>
              <a:buChar char="§"/>
            </a:pPr>
            <a:r>
              <a:rPr lang="en-US" sz="1200" dirty="0" smtClean="0"/>
              <a:t>A </a:t>
            </a:r>
            <a:r>
              <a:rPr lang="en-US" sz="1200" i="1" dirty="0" smtClean="0"/>
              <a:t>loyalty program</a:t>
            </a:r>
            <a:r>
              <a:rPr lang="en-US" sz="1200" dirty="0" smtClean="0"/>
              <a:t> refers to a holistic approach to customer loyalty, not simply a card-based loyalty program (e.g. Apple); a </a:t>
            </a:r>
            <a:r>
              <a:rPr lang="en-US" sz="1200" i="1" dirty="0" smtClean="0"/>
              <a:t>membership program</a:t>
            </a:r>
            <a:r>
              <a:rPr lang="en-US" sz="1200" dirty="0" smtClean="0"/>
              <a:t> refers primarily to inviting customers to be part of a company/brand community, but do not actively provide rewards (e.g. Costco); and a </a:t>
            </a:r>
            <a:r>
              <a:rPr lang="en-US" sz="1200" i="1" dirty="0" smtClean="0"/>
              <a:t>rewards program</a:t>
            </a:r>
            <a:r>
              <a:rPr lang="en-US" sz="1200" dirty="0" smtClean="0"/>
              <a:t> is a program where the customer primarily makes purchases and in return receives rewards (e.g. Myer). </a:t>
            </a:r>
          </a:p>
          <a:p>
            <a:pPr marL="457200" indent="-457200">
              <a:buClr>
                <a:srgbClr val="DC2B11"/>
              </a:buClr>
              <a:buFont typeface="Wingdings" charset="2"/>
              <a:buChar char="§"/>
            </a:pPr>
            <a:endParaRPr lang="en-US" sz="1200" dirty="0" smtClean="0"/>
          </a:p>
          <a:p>
            <a:pPr marL="457200" lvl="0" indent="-457200">
              <a:buClr>
                <a:srgbClr val="DC2B11"/>
              </a:buClr>
              <a:buFont typeface="Wingdings" charset="2"/>
              <a:buChar char="§"/>
            </a:pPr>
            <a:r>
              <a:rPr lang="en-US" sz="1200" dirty="0" smtClean="0"/>
              <a:t>Customer loyalty is arguably the greatest asset in business today and lies at the heart of every successful business. Loyal customers provide repeat business, and equally important, new customer referrals. </a:t>
            </a:r>
          </a:p>
          <a:p>
            <a:pPr marL="457200" lvl="0" indent="-457200">
              <a:buClr>
                <a:srgbClr val="DC2B11"/>
              </a:buClr>
              <a:buFont typeface="Wingdings" charset="2"/>
              <a:buChar char="§"/>
            </a:pPr>
            <a:endParaRPr lang="en-US" sz="1200" dirty="0" smtClean="0"/>
          </a:p>
          <a:p>
            <a:endParaRPr lang="en-US" baseline="0" dirty="0" smtClean="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dirty="0"/>
          </a:p>
        </p:txBody>
      </p:sp>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2/06/15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2/06/15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2/06/15</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2/06/15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2/06/15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2/06/15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2/06/15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xmlns:p14="http://schemas.microsoft.com/office/powerpoint/2010/mai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2/06/15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dirty="0"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2/06/15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xmlns:p14="http://schemas.microsoft.com/office/powerpoint/2010/mai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2/06/15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xmlns:p14="http://schemas.microsoft.com/office/powerpoint/2010/mai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2/06/15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xmlns:p14="http://schemas.microsoft.com/office/powerpoint/2010/main" spd="slow">
    <p:wipe dir="d"/>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AU"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2/06/15</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4"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Lst>
  <p:transition xmlns:p14="http://schemas.microsoft.com/office/powerpoint/2010/main" spd="slow">
    <p:wipe dir="d"/>
  </p:transition>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4" Type="http://schemas.openxmlformats.org/officeDocument/2006/relationships/slideLayout" Target="../slideLayouts/slideLayout1.xml"/><Relationship Id="rId5" Type="http://schemas.openxmlformats.org/officeDocument/2006/relationships/notesSlide" Target="../notesSlides/notesSlide1.xml"/><Relationship Id="rId6" Type="http://schemas.openxmlformats.org/officeDocument/2006/relationships/image" Target="../media/image5.png"/><Relationship Id="rId1" Type="http://schemas.openxmlformats.org/officeDocument/2006/relationships/tags" Target="../tags/tag1.xml"/><Relationship Id="rId2"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295400" y="1828800"/>
            <a:ext cx="7475624" cy="1470025"/>
          </a:xfrm>
        </p:spPr>
        <p:txBody>
          <a:bodyPr/>
          <a:lstStyle/>
          <a:p>
            <a:endParaRPr lang="en-US" dirty="0"/>
          </a:p>
        </p:txBody>
      </p:sp>
      <p:sp>
        <p:nvSpPr>
          <p:cNvPr id="3" name="Subtitle 2"/>
          <p:cNvSpPr>
            <a:spLocks noGrp="1"/>
          </p:cNvSpPr>
          <p:nvPr>
            <p:ph type="subTitle" idx="1"/>
            <p:custDataLst>
              <p:tags r:id="rId3"/>
            </p:custDataLst>
          </p:nvPr>
        </p:nvSpPr>
        <p:spPr>
          <a:xfrm>
            <a:off x="3962400" y="4038600"/>
            <a:ext cx="4772528" cy="990600"/>
          </a:xfrm>
        </p:spPr>
        <p:txBody>
          <a:bodyPr>
            <a:noAutofit/>
          </a:bodyPr>
          <a:lstStyle/>
          <a:p>
            <a:endParaRPr lang="en-US" sz="2600" dirty="0">
              <a:latin typeface="+mj-lt"/>
            </a:endParaRPr>
          </a:p>
        </p:txBody>
      </p:sp>
      <p:pic>
        <p:nvPicPr>
          <p:cNvPr id="4" name="Picture 3"/>
          <p:cNvPicPr>
            <a:picLocks noChangeAspect="1"/>
          </p:cNvPicPr>
          <p:nvPr/>
        </p:nvPicPr>
        <p:blipFill>
          <a:blip r:embed="rId6"/>
          <a:stretch>
            <a:fillRect/>
          </a:stretch>
        </p:blipFill>
        <p:spPr>
          <a:xfrm>
            <a:off x="7497679" y="5562600"/>
            <a:ext cx="1493921" cy="1143000"/>
          </a:xfrm>
          <a:prstGeom prst="rect">
            <a:avLst/>
          </a:prstGeom>
        </p:spPr>
      </p:pic>
    </p:spTree>
    <p:custDataLst>
      <p:tags r:id="rId1"/>
    </p:custDataLst>
    <p:extLst>
      <p:ext uri="{BB962C8B-B14F-4D97-AF65-F5344CB8AC3E}">
        <p14:creationId xmlns:p14="http://schemas.microsoft.com/office/powerpoint/2010/main" val="192606208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HAPEID" val="0uhWvCQomImT50qU5y4Znw"/>
</p:tagLst>
</file>

<file path=ppt/theme/theme1.xml><?xml version="1.0" encoding="utf-8"?>
<a:theme xmlns:a="http://schemas.openxmlformats.org/drawingml/2006/main" name="Training New Employe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 New Employees.potx</Template>
  <TotalTime>0</TotalTime>
  <Words>323</Words>
  <Application>Microsoft Macintosh PowerPoint</Application>
  <PresentationFormat>On-screen Show (4:3)</PresentationFormat>
  <Paragraphs>19</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Training New Employees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2010-02-01T21:33:28Z</dcterms:created>
  <dcterms:modified xsi:type="dcterms:W3CDTF">2015-06-01T22:52:05Z</dcterms:modified>
</cp:coreProperties>
</file>